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40"/>
  </p:notesMasterIdLst>
  <p:sldIdLst>
    <p:sldId id="289" r:id="rId2"/>
    <p:sldId id="305" r:id="rId3"/>
    <p:sldId id="327" r:id="rId4"/>
    <p:sldId id="323" r:id="rId5"/>
    <p:sldId id="328" r:id="rId6"/>
    <p:sldId id="332" r:id="rId7"/>
    <p:sldId id="329" r:id="rId8"/>
    <p:sldId id="330" r:id="rId9"/>
    <p:sldId id="331" r:id="rId10"/>
    <p:sldId id="290" r:id="rId11"/>
    <p:sldId id="291" r:id="rId12"/>
    <p:sldId id="295" r:id="rId13"/>
    <p:sldId id="294" r:id="rId14"/>
    <p:sldId id="303" r:id="rId15"/>
    <p:sldId id="301" r:id="rId16"/>
    <p:sldId id="300" r:id="rId17"/>
    <p:sldId id="298" r:id="rId18"/>
    <p:sldId id="333" r:id="rId19"/>
    <p:sldId id="334" r:id="rId20"/>
    <p:sldId id="321" r:id="rId21"/>
    <p:sldId id="307" r:id="rId22"/>
    <p:sldId id="304" r:id="rId23"/>
    <p:sldId id="292" r:id="rId24"/>
    <p:sldId id="299" r:id="rId25"/>
    <p:sldId id="306" r:id="rId26"/>
    <p:sldId id="309" r:id="rId27"/>
    <p:sldId id="310" r:id="rId28"/>
    <p:sldId id="311" r:id="rId29"/>
    <p:sldId id="312" r:id="rId30"/>
    <p:sldId id="313" r:id="rId31"/>
    <p:sldId id="316" r:id="rId32"/>
    <p:sldId id="317" r:id="rId33"/>
    <p:sldId id="314" r:id="rId34"/>
    <p:sldId id="315" r:id="rId35"/>
    <p:sldId id="318" r:id="rId36"/>
    <p:sldId id="320" r:id="rId37"/>
    <p:sldId id="319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00FF"/>
    <a:srgbClr val="E36FCA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68" autoAdjust="0"/>
    <p:restoredTop sz="93229" autoAdjust="0"/>
  </p:normalViewPr>
  <p:slideViewPr>
    <p:cSldViewPr showGuides="1">
      <p:cViewPr varScale="1">
        <p:scale>
          <a:sx n="72" d="100"/>
          <a:sy n="72" d="100"/>
        </p:scale>
        <p:origin x="1022" y="53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DFFE2-2F1B-4E4C-B62F-B6C6A314FB63}" type="datetimeFigureOut">
              <a:rPr lang="en-SG" smtClean="0"/>
              <a:t>28/2/2017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92A84-A31F-4C6E-A707-E9993791A12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17871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92A84-A31F-4C6E-A707-E9993791A127}" type="slidenum">
              <a:rPr lang="en-SG" smtClean="0"/>
              <a:t>28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89825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92A84-A31F-4C6E-A707-E9993791A127}" type="slidenum">
              <a:rPr lang="en-SG" smtClean="0"/>
              <a:t>37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6694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92A84-A31F-4C6E-A707-E9993791A127}" type="slidenum">
              <a:rPr lang="en-SG" smtClean="0"/>
              <a:t>29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2248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92A84-A31F-4C6E-A707-E9993791A127}" type="slidenum">
              <a:rPr lang="en-SG" smtClean="0"/>
              <a:t>30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91565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92A84-A31F-4C6E-A707-E9993791A127}" type="slidenum">
              <a:rPr lang="en-SG" smtClean="0"/>
              <a:t>31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72026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92A84-A31F-4C6E-A707-E9993791A127}" type="slidenum">
              <a:rPr lang="en-SG" smtClean="0"/>
              <a:t>32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40557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92A84-A31F-4C6E-A707-E9993791A127}" type="slidenum">
              <a:rPr lang="en-SG" smtClean="0"/>
              <a:t>33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66001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92A84-A31F-4C6E-A707-E9993791A127}" type="slidenum">
              <a:rPr lang="en-SG" smtClean="0"/>
              <a:t>34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906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92A84-A31F-4C6E-A707-E9993791A127}" type="slidenum">
              <a:rPr lang="en-SG" smtClean="0"/>
              <a:t>35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12190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92A84-A31F-4C6E-A707-E9993791A127}" type="slidenum">
              <a:rPr lang="en-SG" smtClean="0"/>
              <a:t>36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32626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2C852-2DD5-4981-86F3-14FDBBC1E6E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14460-FFFA-430D-9623-77835636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61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2C852-2DD5-4981-86F3-14FDBBC1E6E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14460-FFFA-430D-9623-77835636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97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2C852-2DD5-4981-86F3-14FDBBC1E6E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14460-FFFA-430D-9623-77835636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51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2C852-2DD5-4981-86F3-14FDBBC1E6E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14460-FFFA-430D-9623-77835636D2C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2712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2C852-2DD5-4981-86F3-14FDBBC1E6E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14460-FFFA-430D-9623-77835636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65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2C852-2DD5-4981-86F3-14FDBBC1E6E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14460-FFFA-430D-9623-77835636D2C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53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2C852-2DD5-4981-86F3-14FDBBC1E6E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14460-FFFA-430D-9623-77835636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7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2C852-2DD5-4981-86F3-14FDBBC1E6E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14460-FFFA-430D-9623-77835636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89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2C852-2DD5-4981-86F3-14FDBBC1E6E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14460-FFFA-430D-9623-77835636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3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2C852-2DD5-4981-86F3-14FDBBC1E6E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14460-FFFA-430D-9623-77835636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8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2C852-2DD5-4981-86F3-14FDBBC1E6E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14460-FFFA-430D-9623-77835636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19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2C852-2DD5-4981-86F3-14FDBBC1E6E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14460-FFFA-430D-9623-77835636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14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2C852-2DD5-4981-86F3-14FDBBC1E6E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14460-FFFA-430D-9623-77835636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97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2C852-2DD5-4981-86F3-14FDBBC1E6E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14460-FFFA-430D-9623-77835636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1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2C852-2DD5-4981-86F3-14FDBBC1E6E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14460-FFFA-430D-9623-77835636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23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2C852-2DD5-4981-86F3-14FDBBC1E6E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14460-FFFA-430D-9623-77835636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2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2C852-2DD5-4981-86F3-14FDBBC1E6E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14460-FFFA-430D-9623-77835636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41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982C852-2DD5-4981-86F3-14FDBBC1E6E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F114460-FFFA-430D-9623-77835636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6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42" y="5965839"/>
            <a:ext cx="2592288" cy="648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71" y="1189608"/>
            <a:ext cx="4220651" cy="5389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067944" y="2060848"/>
            <a:ext cx="5400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How to Maintain </a:t>
            </a:r>
          </a:p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SAFELY</a:t>
            </a:r>
          </a:p>
          <a:p>
            <a:pPr algn="ctr"/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Landscape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at Height?</a:t>
            </a:r>
            <a:endParaRPr lang="en-US" sz="28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FF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68520" y="5003020"/>
            <a:ext cx="3240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Philippe Girardot</a:t>
            </a:r>
          </a:p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Founder of </a:t>
            </a: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Akrobat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Pte Ltd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6471" y="157569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Sustainable Landscape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Design conference on 3</a:t>
            </a:r>
            <a:r>
              <a:rPr lang="en-US" sz="2400" b="1" baseline="30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rd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March 2017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99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6050026"/>
            <a:ext cx="2304256" cy="5760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536" y="980728"/>
            <a:ext cx="8815771" cy="49475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Lifeline </a:t>
            </a:r>
            <a:endParaRPr lang="en-US" sz="2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  <a:p>
            <a:pPr marL="800100" lvl="1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Wall, Parapet, RC roof</a:t>
            </a:r>
            <a:endParaRPr lang="en-US" sz="1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  <a:p>
            <a:pPr marL="800100" lvl="1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M</a:t>
            </a: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etal roof without penetration</a:t>
            </a:r>
          </a:p>
          <a:p>
            <a:pPr marL="800100" lvl="1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Overhang / mixed lifeline : Zoo, Bird Park, Garden by the Bay</a:t>
            </a:r>
          </a:p>
          <a:p>
            <a:pPr lvl="1">
              <a:spcBef>
                <a:spcPts val="300"/>
              </a:spcBef>
            </a:pPr>
            <a:endParaRPr lang="en-US" sz="1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Anchor points</a:t>
            </a:r>
          </a:p>
          <a:p>
            <a:pPr marL="800100" lvl="1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conventional</a:t>
            </a:r>
          </a:p>
          <a:p>
            <a:pPr marL="800100" lvl="1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Custom made : ground </a:t>
            </a: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anchor, </a:t>
            </a:r>
            <a:r>
              <a:rPr lang="en-US" sz="1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circling, davits</a:t>
            </a:r>
          </a:p>
          <a:p>
            <a:pPr marL="800100" lvl="1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Deadweight anchors</a:t>
            </a:r>
          </a:p>
          <a:p>
            <a:pPr lvl="1">
              <a:spcBef>
                <a:spcPts val="300"/>
              </a:spcBef>
            </a:pPr>
            <a:endParaRPr lang="en-US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Overhang Monorail</a:t>
            </a:r>
          </a:p>
          <a:p>
            <a:pPr marL="800100" lvl="1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With SRL</a:t>
            </a:r>
          </a:p>
          <a:p>
            <a:pPr marL="800100" lvl="1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With ladders &amp; </a:t>
            </a: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attachment </a:t>
            </a:r>
            <a:r>
              <a:rPr lang="en-US" sz="1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from </a:t>
            </a: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ground</a:t>
            </a:r>
          </a:p>
          <a:p>
            <a:pPr marL="800100" lvl="1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For </a:t>
            </a:r>
            <a:r>
              <a:rPr lang="en-US" sz="1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Rope access – option rope climber – vertical green </a:t>
            </a: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walls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endParaRPr lang="en-US" sz="2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Gantries</a:t>
            </a: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: traveling Ladders</a:t>
            </a:r>
            <a:endParaRPr lang="en-US" sz="48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FF00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544" y="188640"/>
            <a:ext cx="577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 PROPOSED IN SINGAPORE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70367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2746" y="348050"/>
            <a:ext cx="505134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Planters – Lifeline systems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07239" y="4304562"/>
            <a:ext cx="3980531" cy="186204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PRINCIPLE 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Wire lifeline Fixed on RC wall</a:t>
            </a:r>
            <a:endParaRPr lang="en-US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Use </a:t>
            </a: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of a Normal </a:t>
            </a: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lanyard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Worker secure himself before </a:t>
            </a: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climbing </a:t>
            </a: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over the </a:t>
            </a: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wall</a:t>
            </a:r>
          </a:p>
          <a:p>
            <a:pPr algn="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74" y="3645024"/>
            <a:ext cx="3836651" cy="2877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93" y="1047021"/>
            <a:ext cx="4330388" cy="2435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737" y="641297"/>
            <a:ext cx="3154842" cy="32472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894" y="6173581"/>
            <a:ext cx="1827586" cy="4568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37533"/>
            <a:ext cx="577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 PROPOSED IN SINGAPORE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65479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0" y="6289147"/>
            <a:ext cx="2160241" cy="5400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620" y="561259"/>
            <a:ext cx="4968552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Planters – Terraces : LIFELINE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12822" y="3289191"/>
            <a:ext cx="21602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RC walls</a:t>
            </a:r>
          </a:p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Strong structure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0" y="1507829"/>
            <a:ext cx="6108210" cy="4581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332656"/>
            <a:ext cx="3048000" cy="240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695" y="4509120"/>
            <a:ext cx="2966793" cy="2225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0" y="191927"/>
            <a:ext cx="577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 PROPOSED IN SINGAPORE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02582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9" y="6165435"/>
            <a:ext cx="2064490" cy="5161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552484"/>
            <a:ext cx="3629286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Planters / terrace</a:t>
            </a:r>
          </a:p>
          <a:p>
            <a:pPr algn="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26" y="2852936"/>
            <a:ext cx="4911826" cy="3683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198" y="450730"/>
            <a:ext cx="4667540" cy="3500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79512" y="1037054"/>
            <a:ext cx="3629286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LIFELINE on RC parapet</a:t>
            </a:r>
          </a:p>
          <a:p>
            <a:pPr algn="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34318" y="98692"/>
            <a:ext cx="577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 PROPOSED IN SINGAPORE</a:t>
            </a:r>
            <a:endParaRPr lang="en-SG" dirty="0"/>
          </a:p>
        </p:txBody>
      </p:sp>
      <p:sp>
        <p:nvSpPr>
          <p:cNvPr id="9" name="Rectangle 8"/>
          <p:cNvSpPr/>
          <p:nvPr/>
        </p:nvSpPr>
        <p:spPr>
          <a:xfrm>
            <a:off x="5298153" y="4165214"/>
            <a:ext cx="3456384" cy="190821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PRINCIPLE 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Wire lifeline Fixed on RC wall</a:t>
            </a:r>
            <a:endParaRPr lang="en-US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Use </a:t>
            </a: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of </a:t>
            </a: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an adjustable lanyard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Worker secure himself before </a:t>
            </a: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climbing </a:t>
            </a: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over the wall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Passing through from distance</a:t>
            </a:r>
            <a:endParaRPr lang="en-US" sz="1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769" y="6064379"/>
            <a:ext cx="2160241" cy="5400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8798" y="1027748"/>
            <a:ext cx="414128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Soil </a:t>
            </a:r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…</a:t>
            </a:r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Lifeline </a:t>
            </a:r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at proper height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2051720" y="7143517"/>
            <a:ext cx="3629286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Adjustable lanyard</a:t>
            </a:r>
          </a:p>
          <a:p>
            <a:pPr algn="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5664" y="495523"/>
            <a:ext cx="1814643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LIFELINE</a:t>
            </a:r>
            <a:endParaRPr lang="en-US" sz="24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  <a:p>
            <a:pPr algn="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626">
            <a:off x="5989291" y="3743847"/>
            <a:ext cx="2949100" cy="2211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67026"/>
            <a:ext cx="4270557" cy="2882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8" y="2373726"/>
            <a:ext cx="5436559" cy="40774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45093" y="2476439"/>
            <a:ext cx="1535214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Lifeline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280307" y="2938104"/>
            <a:ext cx="851533" cy="1066960"/>
          </a:xfrm>
          <a:prstGeom prst="straightConnector1">
            <a:avLst/>
          </a:prstGeom>
          <a:ln w="3175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280931" y="2643646"/>
            <a:ext cx="795958" cy="588917"/>
          </a:xfrm>
          <a:prstGeom prst="straightConnector1">
            <a:avLst/>
          </a:prstGeom>
          <a:ln w="3175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444208" y="3305374"/>
            <a:ext cx="1535214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Lifeline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108965" y="3745476"/>
            <a:ext cx="343933" cy="766061"/>
          </a:xfrm>
          <a:prstGeom prst="straightConnector1">
            <a:avLst/>
          </a:prstGeom>
          <a:ln w="3175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957186" y="512467"/>
            <a:ext cx="37434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Installation without soil &amp; plants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43068" y="71020"/>
            <a:ext cx="577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 PROPOSED IN SINGAPORE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00478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5" y="5986922"/>
            <a:ext cx="2160241" cy="5400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1720" y="7143517"/>
            <a:ext cx="3629286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Adjustable lanyard</a:t>
            </a:r>
          </a:p>
          <a:p>
            <a:pPr algn="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2679388" y="6927373"/>
            <a:ext cx="3629286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LIFELINE on RC parapet</a:t>
            </a:r>
          </a:p>
          <a:p>
            <a:pPr algn="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7" y="1069159"/>
            <a:ext cx="6307117" cy="4730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201" y="786599"/>
            <a:ext cx="1668373" cy="2946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56" y="3938372"/>
            <a:ext cx="2069232" cy="2655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4217" y="3880428"/>
            <a:ext cx="1745357" cy="2646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381005" y="417267"/>
            <a:ext cx="583264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LIFELINE WITH HIGH POSTS - GBTB</a:t>
            </a:r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3068" y="71020"/>
            <a:ext cx="577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 PROPOSED IN SINGAPORE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08260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4153" y="1246330"/>
            <a:ext cx="3629286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3 years later…</a:t>
            </a:r>
          </a:p>
          <a:p>
            <a:pPr algn="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26" y="2204864"/>
            <a:ext cx="8098085" cy="4555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972" y="6093296"/>
            <a:ext cx="2160241" cy="5400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260648"/>
            <a:ext cx="3312368" cy="34998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63711" y="2691740"/>
            <a:ext cx="1535214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Lifeline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463166" y="3153405"/>
            <a:ext cx="600546" cy="766061"/>
          </a:xfrm>
          <a:prstGeom prst="straightConnector1">
            <a:avLst/>
          </a:prstGeom>
          <a:ln w="3175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096132" y="1939852"/>
            <a:ext cx="1535214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Lifeline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399833" y="1232756"/>
            <a:ext cx="762847" cy="540060"/>
          </a:xfrm>
          <a:prstGeom prst="straightConnector1">
            <a:avLst/>
          </a:prstGeom>
          <a:ln w="3175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57325" y="766468"/>
            <a:ext cx="583264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LIFELINE WITH HIGH </a:t>
            </a:r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POSTS GBTB</a:t>
            </a:r>
            <a:endParaRPr lang="en-US" sz="24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  <a:p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37347" y="112641"/>
            <a:ext cx="577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 PROPOSED IN SINGAPORE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18380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23311"/>
            <a:ext cx="2160241" cy="540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91" y="1124744"/>
            <a:ext cx="2717320" cy="4830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24744"/>
            <a:ext cx="2699978" cy="4799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623555" y="6219240"/>
            <a:ext cx="57606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Lifeline, anchors 1.5m higher….</a:t>
            </a:r>
          </a:p>
          <a:p>
            <a:pPr algn="r"/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18596" y="418382"/>
            <a:ext cx="583264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LIFELINE</a:t>
            </a:r>
            <a:r>
              <a:rPr lang="en-US" sz="2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WITH HIGH POSTS - GBTB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410" y="1124744"/>
            <a:ext cx="2333858" cy="4149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37347" y="112641"/>
            <a:ext cx="577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 PROPOSED IN SINGAPORE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3250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017061"/>
            <a:ext cx="2160241" cy="5400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9445" y="4736300"/>
            <a:ext cx="346845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LIFELINE</a:t>
            </a:r>
            <a:r>
              <a:rPr lang="en-US" sz="2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endParaRPr lang="en-US" sz="28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  <a:p>
            <a:r>
              <a:rPr lang="en-US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WITH </a:t>
            </a:r>
            <a:r>
              <a:rPr lang="en-US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HIGH </a:t>
            </a:r>
            <a:r>
              <a:rPr lang="en-US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POSTS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37347" y="112641"/>
            <a:ext cx="577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 PROPOSED IN SINGAPORE</a:t>
            </a:r>
            <a:endParaRPr lang="en-S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28" y="607372"/>
            <a:ext cx="6528860" cy="3672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3692063"/>
            <a:ext cx="5184576" cy="2919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573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23311"/>
            <a:ext cx="2160241" cy="5400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3555" y="6219240"/>
            <a:ext cx="57606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Lifeline, anchors </a:t>
            </a:r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higher</a:t>
            </a:r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….</a:t>
            </a:r>
          </a:p>
          <a:p>
            <a:pPr algn="r"/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18596" y="418382"/>
            <a:ext cx="46134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LIFELINE</a:t>
            </a:r>
            <a:r>
              <a:rPr lang="en-US" sz="2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WITH HIGH </a:t>
            </a:r>
            <a:r>
              <a:rPr lang="en-US" sz="2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POSTS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37347" y="112641"/>
            <a:ext cx="577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 PROPOSED IN SINGAPORE</a:t>
            </a:r>
            <a:endParaRPr lang="en-S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96" y="1412776"/>
            <a:ext cx="878205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4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6105" y="1340768"/>
            <a:ext cx="8981612" cy="58554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I/ Specificities of landscape maintenance</a:t>
            </a:r>
          </a:p>
          <a:p>
            <a:pPr>
              <a:spcBef>
                <a:spcPts val="300"/>
              </a:spcBef>
            </a:pPr>
            <a:endParaRPr lang="en-US" sz="2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  <a:p>
            <a:pPr>
              <a:spcBef>
                <a:spcPts val="300"/>
              </a:spcBef>
            </a:pP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II/ New Architectural 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Challenges</a:t>
            </a:r>
          </a:p>
          <a:p>
            <a:pPr>
              <a:spcBef>
                <a:spcPts val="300"/>
              </a:spcBef>
            </a:pP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-&gt;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  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Hazardous accesses with a risk of fall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Terraces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Planters </a:t>
            </a: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at the edges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Vertical </a:t>
            </a: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walls</a:t>
            </a:r>
            <a:endParaRPr lang="en-US" sz="1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Slopes</a:t>
            </a:r>
            <a:endParaRPr lang="en-US" sz="1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Steel trees              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……</a:t>
            </a:r>
          </a:p>
          <a:p>
            <a:pPr>
              <a:spcBef>
                <a:spcPts val="300"/>
              </a:spcBef>
            </a:pPr>
            <a:endParaRPr lang="en-US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  <a:p>
            <a:pPr>
              <a:spcBef>
                <a:spcPts val="300"/>
              </a:spcBef>
            </a:pP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Fall arrest Solutions 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implemented in Singapore</a:t>
            </a:r>
            <a:endParaRPr lang="en-US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Gardens </a:t>
            </a: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by the </a:t>
            </a: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Bay</a:t>
            </a:r>
            <a:endParaRPr lang="en-US" sz="1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Changi</a:t>
            </a: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International Airport planters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Singapore Zoo and </a:t>
            </a:r>
            <a:r>
              <a:rPr lang="en-US" sz="1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Jurong</a:t>
            </a: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Bird Park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Outside greeneries : condominium</a:t>
            </a:r>
            <a:endParaRPr lang="en-US" sz="1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  <a:p>
            <a:pPr>
              <a:spcBef>
                <a:spcPts val="300"/>
              </a:spcBef>
            </a:pPr>
            <a:endParaRPr lang="en-US" sz="2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093296"/>
            <a:ext cx="2016224" cy="5040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471" y="157569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Sustainable Landscape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Design conference on 3</a:t>
            </a:r>
            <a:r>
              <a:rPr lang="en-US" sz="2400" b="1" baseline="30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rd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March 2017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1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87" y="6220100"/>
            <a:ext cx="2160241" cy="5400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2464"/>
            <a:ext cx="2989525" cy="5314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43" y="1340768"/>
            <a:ext cx="5340085" cy="30037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66844" y="4670839"/>
            <a:ext cx="3849572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Special brackets</a:t>
            </a:r>
          </a:p>
          <a:p>
            <a:pPr algn="ctr"/>
            <a:r>
              <a:rPr lang="en-US" sz="1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No drilling of the waterproofing layer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37347" y="112641"/>
            <a:ext cx="3929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 : Roof RC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04160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038" y="6236962"/>
            <a:ext cx="1839768" cy="4599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95936" y="6373738"/>
            <a:ext cx="552053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Precinct pavilion </a:t>
            </a:r>
            <a:r>
              <a:rPr lang="en-US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punggol</a:t>
            </a:r>
            <a:endParaRPr lang="en-US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  <a:p>
            <a:pPr algn="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58074" y="460823"/>
            <a:ext cx="7632848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LIFELINE ON METAL ROOF – clamping</a:t>
            </a:r>
          </a:p>
          <a:p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259860"/>
            <a:ext cx="7634789" cy="49054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6105249" y="175396"/>
            <a:ext cx="2995726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Clamped Spider lifeline </a:t>
            </a:r>
          </a:p>
          <a:p>
            <a:pPr algn="ctr"/>
            <a:r>
              <a:rPr lang="en-US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N</a:t>
            </a:r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o roof penetration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249" y="882734"/>
            <a:ext cx="2802548" cy="17112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94" y="5085184"/>
            <a:ext cx="3046889" cy="16117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37347" y="112641"/>
            <a:ext cx="4312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 :  Metal Roof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70413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672" y="6165304"/>
            <a:ext cx="2160241" cy="5400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43862" y="5635115"/>
            <a:ext cx="4248472" cy="8002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Sentosa</a:t>
            </a:r>
            <a:r>
              <a:rPr lang="en-US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2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Beach bridge</a:t>
            </a:r>
          </a:p>
          <a:p>
            <a:pPr algn="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72" y="4321513"/>
            <a:ext cx="3149611" cy="2354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380" y="902464"/>
            <a:ext cx="6081113" cy="4560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73" y="1218056"/>
            <a:ext cx="2227755" cy="17580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7347" y="112641"/>
            <a:ext cx="4312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 :  Metal Roof</a:t>
            </a:r>
            <a:endParaRPr lang="en-SG" dirty="0"/>
          </a:p>
        </p:txBody>
      </p:sp>
      <p:sp>
        <p:nvSpPr>
          <p:cNvPr id="11" name="Rectangle 10"/>
          <p:cNvSpPr/>
          <p:nvPr/>
        </p:nvSpPr>
        <p:spPr>
          <a:xfrm>
            <a:off x="4572000" y="139448"/>
            <a:ext cx="428091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LIFELINE ON METAL ROOF – </a:t>
            </a:r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clamping</a:t>
            </a:r>
            <a:endParaRPr lang="en-US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8163" y="3260875"/>
            <a:ext cx="2790217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Clamped Spider lifeline </a:t>
            </a:r>
          </a:p>
          <a:p>
            <a:pPr algn="ctr"/>
            <a:r>
              <a:rPr lang="en-US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N</a:t>
            </a:r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o roof penetration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9701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6165304"/>
            <a:ext cx="2160241" cy="540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75" y="746514"/>
            <a:ext cx="3362014" cy="4482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20688"/>
            <a:ext cx="4573283" cy="5706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2118" y="3874611"/>
            <a:ext cx="2397653" cy="28411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80112" y="5504137"/>
            <a:ext cx="356388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Sentosa</a:t>
            </a:r>
            <a:r>
              <a:rPr lang="en-US" sz="2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Beach bridge</a:t>
            </a:r>
          </a:p>
          <a:p>
            <a:pPr algn="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7347" y="112641"/>
            <a:ext cx="4312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 :  Metal Roof</a:t>
            </a:r>
            <a:endParaRPr lang="en-SG" dirty="0"/>
          </a:p>
        </p:txBody>
      </p:sp>
      <p:sp>
        <p:nvSpPr>
          <p:cNvPr id="11" name="Rectangle 10"/>
          <p:cNvSpPr/>
          <p:nvPr/>
        </p:nvSpPr>
        <p:spPr>
          <a:xfrm>
            <a:off x="4572000" y="139448"/>
            <a:ext cx="428091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LIFELINE ON METAL ROOF – </a:t>
            </a:r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clamping</a:t>
            </a:r>
            <a:endParaRPr lang="en-US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014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87" y="6220100"/>
            <a:ext cx="2160241" cy="5400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5688449"/>
            <a:ext cx="6048672" cy="10464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No penetration - waterproofing</a:t>
            </a:r>
          </a:p>
          <a:p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No clamping - Dead weight fixing</a:t>
            </a:r>
          </a:p>
          <a:p>
            <a:pPr algn="r"/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54" y="1131756"/>
            <a:ext cx="5463258" cy="40974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06354" y="507317"/>
            <a:ext cx="54755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LIFELINE ON METAL ROOF – dead weight</a:t>
            </a:r>
          </a:p>
          <a:p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504" y="769118"/>
            <a:ext cx="2987824" cy="2526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504" y="3662456"/>
            <a:ext cx="3113853" cy="22148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7347" y="112641"/>
            <a:ext cx="4312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 :  Metal Roof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94778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87" y="6220100"/>
            <a:ext cx="2160241" cy="5400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27984" y="4869160"/>
            <a:ext cx="1944216" cy="8002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AFTER</a:t>
            </a:r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  <a:p>
            <a:pPr algn="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20607"/>
            <a:ext cx="3424689" cy="4566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1052736"/>
            <a:ext cx="5043960" cy="34686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840023" y="381815"/>
            <a:ext cx="54755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LIFELINE ON METAL ROOF – dead weight</a:t>
            </a:r>
          </a:p>
          <a:p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7347" y="112641"/>
            <a:ext cx="4312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 :  Metal Roof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59132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2" y="6346785"/>
            <a:ext cx="2160241" cy="5400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95936" y="89064"/>
            <a:ext cx="48965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LIFELINE – Leaves on roof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060" y="1485763"/>
            <a:ext cx="2790436" cy="2747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691" y="4333262"/>
            <a:ext cx="5719961" cy="2249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76" y="805474"/>
            <a:ext cx="5714931" cy="3214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6122672" y="820925"/>
            <a:ext cx="2913824" cy="46166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Overhang lifeline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874" y="4334858"/>
            <a:ext cx="2351934" cy="1756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37347" y="112641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67662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68505" y="408751"/>
            <a:ext cx="489654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LIFELINE – Leaves on roof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90750"/>
            <a:ext cx="2551784" cy="4536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33" y="908720"/>
            <a:ext cx="5072088" cy="28530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33" y="4077072"/>
            <a:ext cx="4588002" cy="2580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747" y="4806178"/>
            <a:ext cx="2464713" cy="1867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23528" y="64189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92752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9843" y="382683"/>
            <a:ext cx="48965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Anchors – for slopes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205" y="2276872"/>
            <a:ext cx="2990850" cy="4229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476672"/>
            <a:ext cx="2636175" cy="42816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238796" y="1391332"/>
            <a:ext cx="2913824" cy="40011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Deadweight fixed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33" y="1340768"/>
            <a:ext cx="2799243" cy="2337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547" y="3826169"/>
            <a:ext cx="2010209" cy="2709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21318" y="71974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50167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2408" y="340682"/>
            <a:ext cx="37113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Anchors for slopes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176596" y="3439025"/>
            <a:ext cx="2400238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Custom made ground anchors : GBTB. Condos…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035688"/>
            <a:ext cx="4322217" cy="2333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413" y="276316"/>
            <a:ext cx="2117574" cy="3589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65" y="309990"/>
            <a:ext cx="2062352" cy="3030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3932" y="4484330"/>
            <a:ext cx="3600880" cy="2159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864" y="3581171"/>
            <a:ext cx="3803327" cy="3061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005640" y="50273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14856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552" y="1700808"/>
            <a:ext cx="3528391" cy="24776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2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Pruning - Watering…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2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W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eekly – monthly basis</a:t>
            </a:r>
          </a:p>
          <a:p>
            <a:pPr>
              <a:spcBef>
                <a:spcPts val="300"/>
              </a:spcBef>
            </a:pP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endParaRPr lang="en-US" sz="2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Hand free system</a:t>
            </a:r>
            <a:endParaRPr lang="en-US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  <a:p>
            <a:pPr>
              <a:spcBef>
                <a:spcPts val="300"/>
              </a:spcBef>
            </a:pP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093296"/>
            <a:ext cx="2016224" cy="5040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9844" y="260648"/>
            <a:ext cx="6480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I/ Specificities of landscape maintenance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412776"/>
            <a:ext cx="4255695" cy="3475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99844" y="726313"/>
            <a:ext cx="5616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a) Plants &amp; trees need a regular maintenance </a:t>
            </a:r>
          </a:p>
        </p:txBody>
      </p:sp>
      <p:sp>
        <p:nvSpPr>
          <p:cNvPr id="7" name="Rectangle 6"/>
          <p:cNvSpPr/>
          <p:nvPr/>
        </p:nvSpPr>
        <p:spPr>
          <a:xfrm>
            <a:off x="1499342" y="5343313"/>
            <a:ext cx="4417126" cy="746358"/>
          </a:xfrm>
          <a:prstGeom prst="rect">
            <a:avLst/>
          </a:prstGeom>
          <a:ln/>
          <a:scene3d>
            <a:camera prst="perspectiveLeft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System must be EASY to use</a:t>
            </a:r>
          </a:p>
          <a:p>
            <a:pPr>
              <a:spcBef>
                <a:spcPts val="300"/>
              </a:spcBef>
            </a:pPr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by non specialists at height</a:t>
            </a:r>
          </a:p>
        </p:txBody>
      </p:sp>
    </p:spTree>
    <p:extLst>
      <p:ext uri="{BB962C8B-B14F-4D97-AF65-F5344CB8AC3E}">
        <p14:creationId xmlns:p14="http://schemas.microsoft.com/office/powerpoint/2010/main" val="236834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97045" y="116632"/>
            <a:ext cx="37113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Overhang monorail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436096" y="5183005"/>
            <a:ext cx="2400238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With use of SRL</a:t>
            </a:r>
          </a:p>
          <a:p>
            <a:pPr algn="ctr"/>
            <a:r>
              <a:rPr lang="en-US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Less deflection</a:t>
            </a:r>
          </a:p>
          <a:p>
            <a:pPr algn="ctr"/>
            <a:r>
              <a:rPr lang="en-US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Better traveling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4407"/>
            <a:ext cx="3806884" cy="5075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268760"/>
            <a:ext cx="4655558" cy="34916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79512" y="193576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78695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5989930"/>
            <a:ext cx="2592288" cy="6463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Anchors Fixed by </a:t>
            </a:r>
            <a:r>
              <a:rPr lang="en-US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cercling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2843808" y="0"/>
            <a:ext cx="60220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Anchors for steel trees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03848" y="6266929"/>
            <a:ext cx="5773956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GBTB Super trees  and </a:t>
            </a:r>
            <a:r>
              <a:rPr lang="en-US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C</a:t>
            </a:r>
            <a:r>
              <a:rPr lang="en-US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hangi</a:t>
            </a:r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International </a:t>
            </a:r>
            <a:r>
              <a:rPr lang="en-US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A</a:t>
            </a:r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irport 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1" y="925282"/>
            <a:ext cx="8625753" cy="48519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23528" y="64189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22794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23528" y="864541"/>
            <a:ext cx="2592288" cy="6463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Telescopic pole with </a:t>
            </a:r>
            <a:r>
              <a:rPr lang="en-US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carabiner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2555776" y="-5932"/>
            <a:ext cx="60220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Anchors for steel trees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61498" y="1187706"/>
            <a:ext cx="2244243" cy="120032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Attach the </a:t>
            </a:r>
            <a:r>
              <a:rPr lang="en-US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carabiner</a:t>
            </a:r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and the vertical lifeline to the anchor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3031241" y="5265838"/>
            <a:ext cx="2254468" cy="120032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Climb safely with ladder fixed and secured to the vertical lifeline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10" y="1510872"/>
            <a:ext cx="2562398" cy="49606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190" y="3501008"/>
            <a:ext cx="3589863" cy="3035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8824" y="900386"/>
            <a:ext cx="3342491" cy="29015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23528" y="64189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27927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66813" y="42352"/>
            <a:ext cx="60220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Overhang</a:t>
            </a:r>
            <a:r>
              <a:rPr lang="en-US" sz="2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monorail with </a:t>
            </a:r>
            <a:r>
              <a:rPr lang="en-US" sz="2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ladders</a:t>
            </a:r>
            <a:endParaRPr lang="en-US" sz="28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833745"/>
            <a:ext cx="2952328" cy="5248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53360"/>
            <a:ext cx="2950870" cy="5245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13249" y="116780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</a:t>
            </a:r>
            <a:endParaRPr lang="en-SG" dirty="0"/>
          </a:p>
        </p:txBody>
      </p:sp>
      <p:sp>
        <p:nvSpPr>
          <p:cNvPr id="2" name="Rectangle 1"/>
          <p:cNvSpPr/>
          <p:nvPr/>
        </p:nvSpPr>
        <p:spPr>
          <a:xfrm>
            <a:off x="2469767" y="6165304"/>
            <a:ext cx="3708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Safe way to prune vertical walls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34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23528" y="5805264"/>
            <a:ext cx="2592288" cy="92333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Step 1</a:t>
            </a:r>
          </a:p>
          <a:p>
            <a:pPr algn="ctr"/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Attach the vertical lifeline from the floor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1168511"/>
            <a:ext cx="2520280" cy="44804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8511"/>
            <a:ext cx="2520280" cy="44804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3121960" y="26732"/>
            <a:ext cx="60220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Overhang monorail with </a:t>
            </a:r>
            <a:r>
              <a:rPr lang="en-US" sz="2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ladders</a:t>
            </a:r>
            <a:endParaRPr lang="en-US" sz="28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47865" y="5805264"/>
            <a:ext cx="2592288" cy="92333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Step 2</a:t>
            </a:r>
          </a:p>
          <a:p>
            <a:pPr algn="ctr"/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Attach the ladder to the track by its hooks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276872"/>
            <a:ext cx="2448272" cy="4352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6156176" y="1052736"/>
            <a:ext cx="2592288" cy="14773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Step 3</a:t>
            </a:r>
          </a:p>
          <a:p>
            <a:pPr algn="ctr"/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Climb safely with ladder fixed and secured to the vertical lifeline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313249" y="116780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</a:t>
            </a:r>
            <a:endParaRPr lang="en-SG" dirty="0"/>
          </a:p>
        </p:txBody>
      </p:sp>
      <p:sp>
        <p:nvSpPr>
          <p:cNvPr id="6" name="Rectangle 5"/>
          <p:cNvSpPr/>
          <p:nvPr/>
        </p:nvSpPr>
        <p:spPr>
          <a:xfrm>
            <a:off x="3039237" y="612969"/>
            <a:ext cx="1459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Principle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441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23528" y="5805264"/>
            <a:ext cx="2592288" cy="6463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Aluminium</a:t>
            </a:r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track</a:t>
            </a:r>
          </a:p>
          <a:p>
            <a:pPr algn="ctr"/>
            <a:r>
              <a:rPr lang="en-US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Coloured</a:t>
            </a:r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107504" y="632679"/>
            <a:ext cx="903649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Vertical walls : Overhang monorail for rope access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139952" y="5943763"/>
            <a:ext cx="4536503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Curve along the vegetal wall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3024336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60" y="1590041"/>
            <a:ext cx="5332265" cy="3999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13249" y="116780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8135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96136" y="3861048"/>
            <a:ext cx="2592288" cy="6463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Use with motorized rope climber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5652120" y="220219"/>
            <a:ext cx="349188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Vertical </a:t>
            </a:r>
            <a:r>
              <a:rPr lang="en-US" sz="2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walls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4387416" cy="5849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911508" y="2276872"/>
            <a:ext cx="23615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Overhang </a:t>
            </a:r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monorail</a:t>
            </a:r>
          </a:p>
          <a:p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for rope access</a:t>
            </a:r>
            <a:endParaRPr lang="en-SG" dirty="0"/>
          </a:p>
        </p:txBody>
      </p:sp>
      <p:sp>
        <p:nvSpPr>
          <p:cNvPr id="6" name="Rectangle 5"/>
          <p:cNvSpPr/>
          <p:nvPr/>
        </p:nvSpPr>
        <p:spPr>
          <a:xfrm>
            <a:off x="313249" y="116780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41672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95536" y="6334780"/>
            <a:ext cx="74168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Traveling ladders fixed to gondola track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28" y="626136"/>
            <a:ext cx="4176464" cy="5568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62129"/>
            <a:ext cx="3168352" cy="5632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13249" y="116780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III/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FALL ARREST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SYSTEMS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91513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26" y="260648"/>
            <a:ext cx="2160241" cy="5400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9319" y="2348880"/>
            <a:ext cx="881577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THANK YOU</a:t>
            </a:r>
          </a:p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</a:rPr>
              <a:t>FOR YOUR ATTENTION</a:t>
            </a:r>
            <a:endParaRPr lang="en-US" sz="4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7046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552" y="660723"/>
            <a:ext cx="316835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b) Plants 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&amp; trees 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grow</a:t>
            </a:r>
            <a:endParaRPr lang="en-US" sz="2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07" y="6285577"/>
            <a:ext cx="2016224" cy="5040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84792"/>
            <a:ext cx="6480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I/ Specificities of landscape maintenance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77806"/>
            <a:ext cx="4807966" cy="2704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586786" y="2870839"/>
            <a:ext cx="1234124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Lifeline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338790"/>
            <a:ext cx="3486878" cy="21988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4360212"/>
            <a:ext cx="3498713" cy="1851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7373" y="332656"/>
            <a:ext cx="2428858" cy="3790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933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07" y="6285577"/>
            <a:ext cx="2016224" cy="5040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84792"/>
            <a:ext cx="6480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I/ Specificities of landscape maintenance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6463" y="758697"/>
            <a:ext cx="316835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c) aesthetic</a:t>
            </a:r>
            <a:endParaRPr lang="en-US" sz="2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72161"/>
            <a:ext cx="3024336" cy="5376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700808"/>
            <a:ext cx="5042418" cy="3327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34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552" y="660723"/>
            <a:ext cx="316835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d) waterproofing</a:t>
            </a:r>
            <a:endParaRPr lang="en-US" sz="2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07" y="6285577"/>
            <a:ext cx="2016224" cy="5040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84792"/>
            <a:ext cx="6480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I/ Specificities of landscape maintenance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9551" y="1197166"/>
            <a:ext cx="316835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e) Soil : soft support</a:t>
            </a:r>
            <a:endParaRPr lang="en-US" sz="2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836712"/>
            <a:ext cx="5233355" cy="50126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3998845"/>
            <a:ext cx="3110885" cy="27559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034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3528" y="116632"/>
            <a:ext cx="8981612" cy="10926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II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/ New Architectural 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Challenges</a:t>
            </a:r>
          </a:p>
          <a:p>
            <a:pPr>
              <a:spcBef>
                <a:spcPts val="300"/>
              </a:spcBef>
            </a:pP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-&gt;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  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Hazardous accesses with a risk of 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fall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</a:endParaRP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084382"/>
            <a:ext cx="2016224" cy="5040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552" y="908720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a) Terraces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565" y="136301"/>
            <a:ext cx="2967899" cy="2706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3028693"/>
            <a:ext cx="5904656" cy="3559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412776"/>
            <a:ext cx="3011547" cy="3574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536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3528" y="116632"/>
            <a:ext cx="44644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II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/ New Architectural 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Challenges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6021288"/>
            <a:ext cx="2016224" cy="5040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0545" y="494962"/>
            <a:ext cx="2622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b) Planter at the edge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857072"/>
            <a:ext cx="2448272" cy="4241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87" y="2348880"/>
            <a:ext cx="5221783" cy="29618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800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3528" y="116632"/>
            <a:ext cx="89816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II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/ New Architectural 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Challenges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07" y="6021288"/>
            <a:ext cx="2016224" cy="5040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1560" y="551172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c) Green wall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1559" y="954934"/>
            <a:ext cx="1083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d) Roofs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58" y="1379345"/>
            <a:ext cx="2332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c) Other fanciest…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644" y="130675"/>
            <a:ext cx="2672897" cy="4751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57" y="4098246"/>
            <a:ext cx="3634071" cy="2499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322" y="902574"/>
            <a:ext cx="2344024" cy="4297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986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537D0B"/>
    </a:dk2>
    <a:lt2>
      <a:srgbClr val="A9E257"/>
    </a:lt2>
    <a:accent1>
      <a:srgbClr val="38540A"/>
    </a:accent1>
    <a:accent2>
      <a:srgbClr val="31A274"/>
    </a:accent2>
    <a:accent3>
      <a:srgbClr val="236073"/>
    </a:accent3>
    <a:accent4>
      <a:srgbClr val="6C4D90"/>
    </a:accent4>
    <a:accent5>
      <a:srgbClr val="983C27"/>
    </a:accent5>
    <a:accent6>
      <a:srgbClr val="CD811F"/>
    </a:accent6>
    <a:hlink>
      <a:srgbClr val="293F06"/>
    </a:hlink>
    <a:folHlink>
      <a:srgbClr val="68883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2603</TotalTime>
  <Words>849</Words>
  <Application>Microsoft Office PowerPoint</Application>
  <PresentationFormat>On-screen Show (4:3)</PresentationFormat>
  <Paragraphs>197</Paragraphs>
  <Slides>38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Century Gothic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lionel</dc:creator>
  <cp:lastModifiedBy>philippe girardot</cp:lastModifiedBy>
  <cp:revision>234</cp:revision>
  <dcterms:created xsi:type="dcterms:W3CDTF">2013-09-19T02:34:31Z</dcterms:created>
  <dcterms:modified xsi:type="dcterms:W3CDTF">2017-02-28T08:10:16Z</dcterms:modified>
</cp:coreProperties>
</file>