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67" r:id="rId3"/>
    <p:sldId id="257" r:id="rId4"/>
    <p:sldId id="271" r:id="rId5"/>
    <p:sldId id="287" r:id="rId6"/>
    <p:sldId id="269" r:id="rId7"/>
    <p:sldId id="270" r:id="rId8"/>
    <p:sldId id="272" r:id="rId9"/>
    <p:sldId id="258" r:id="rId10"/>
    <p:sldId id="288" r:id="rId11"/>
    <p:sldId id="280" r:id="rId12"/>
    <p:sldId id="259" r:id="rId13"/>
    <p:sldId id="278" r:id="rId14"/>
    <p:sldId id="279" r:id="rId15"/>
    <p:sldId id="281" r:id="rId16"/>
    <p:sldId id="282" r:id="rId17"/>
    <p:sldId id="297" r:id="rId18"/>
    <p:sldId id="265" r:id="rId19"/>
    <p:sldId id="266" r:id="rId20"/>
    <p:sldId id="308" r:id="rId21"/>
    <p:sldId id="274" r:id="rId22"/>
    <p:sldId id="309" r:id="rId23"/>
    <p:sldId id="298" r:id="rId24"/>
    <p:sldId id="299" r:id="rId25"/>
    <p:sldId id="300" r:id="rId26"/>
    <p:sldId id="304" r:id="rId27"/>
    <p:sldId id="307" r:id="rId28"/>
    <p:sldId id="301" r:id="rId29"/>
    <p:sldId id="302" r:id="rId30"/>
    <p:sldId id="303" r:id="rId31"/>
    <p:sldId id="305" r:id="rId32"/>
    <p:sldId id="306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95" autoAdjust="0"/>
    <p:restoredTop sz="93899" autoAdjust="0"/>
  </p:normalViewPr>
  <p:slideViewPr>
    <p:cSldViewPr snapToGrid="0">
      <p:cViewPr varScale="1">
        <p:scale>
          <a:sx n="65" d="100"/>
          <a:sy n="65" d="100"/>
        </p:scale>
        <p:origin x="4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435-4B23-B298-577CB3B2EA2D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4435-4B23-B298-577CB3B2EA2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35-4B23-B298-577CB3B2EA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435-4B23-B298-577CB3B2EA2D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4435-4B23-B298-577CB3B2EA2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35-4B23-B298-577CB3B2EA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435-4B23-B298-577CB3B2EA2D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4435-4B23-B298-577CB3B2EA2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35-4B23-B298-577CB3B2EA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435-4B23-B298-577CB3B2EA2D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4435-4B23-B298-577CB3B2EA2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35-4B23-B298-577CB3B2EA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A6214-788E-49E9-B378-31101CA10F7A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6E3EF-6062-46C8-B6EB-1E66F4943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11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Biophilia</a:t>
            </a:r>
            <a:r>
              <a:rPr lang="en-US" dirty="0"/>
              <a:t> I – Qualitative </a:t>
            </a:r>
            <a:r>
              <a:rPr lang="en-US" dirty="0" err="1"/>
              <a:t>biophilia</a:t>
            </a:r>
            <a:r>
              <a:rPr lang="en-US" dirty="0"/>
              <a:t> plan:</a:t>
            </a:r>
          </a:p>
          <a:p>
            <a:pPr lvl="1"/>
            <a:r>
              <a:rPr lang="en-US" dirty="0"/>
              <a:t>Incorporates nature through environmental elements, lighting, space layout</a:t>
            </a:r>
          </a:p>
          <a:p>
            <a:pPr lvl="1"/>
            <a:r>
              <a:rPr lang="en-US" dirty="0"/>
              <a:t>Describes how the project incorporates nature’s patterns throughout the design</a:t>
            </a:r>
          </a:p>
          <a:p>
            <a:pPr lvl="1"/>
            <a:r>
              <a:rPr lang="en-US" dirty="0"/>
              <a:t>Provides opportunities for human-nature interaction inside and outside the building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6E3EF-6062-46C8-B6EB-1E66F4943F6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0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Outdoor </a:t>
            </a:r>
            <a:r>
              <a:rPr lang="en-US" dirty="0" err="1"/>
              <a:t>biophilia</a:t>
            </a:r>
            <a:r>
              <a:rPr lang="en-US" dirty="0"/>
              <a:t> – 25% of site area features landscaped grounds or accessible rooftop gardens or consists of 70% plantings</a:t>
            </a:r>
          </a:p>
          <a:p>
            <a:pPr lvl="1"/>
            <a:r>
              <a:rPr lang="en-US" dirty="0"/>
              <a:t>Indoor </a:t>
            </a:r>
            <a:r>
              <a:rPr lang="en-US" dirty="0" err="1"/>
              <a:t>biophilia</a:t>
            </a:r>
            <a:r>
              <a:rPr lang="en-US" dirty="0"/>
              <a:t> – Potted plants cover 1% of each floor’s area and a plant wall per floor (at least 2% of floor area)</a:t>
            </a:r>
          </a:p>
          <a:p>
            <a:pPr lvl="1"/>
            <a:r>
              <a:rPr lang="en-US" dirty="0"/>
              <a:t>Water feature – 1 water feature per 100,000 </a:t>
            </a:r>
            <a:r>
              <a:rPr lang="en-US" dirty="0" err="1"/>
              <a:t>sqft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6E3EF-6062-46C8-B6EB-1E66F4943F6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18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642-EF10-4205-9014-CB7A884D8FE8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8F84-724E-487B-A3C8-43A6823A4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642-EF10-4205-9014-CB7A884D8FE8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8F84-724E-487B-A3C8-43A6823A4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642-EF10-4205-9014-CB7A884D8FE8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8F84-724E-487B-A3C8-43A6823A4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0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642-EF10-4205-9014-CB7A884D8FE8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8F84-724E-487B-A3C8-43A6823A4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4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642-EF10-4205-9014-CB7A884D8FE8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8F84-724E-487B-A3C8-43A6823A4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25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642-EF10-4205-9014-CB7A884D8FE8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8F84-724E-487B-A3C8-43A6823A4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33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642-EF10-4205-9014-CB7A884D8FE8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8F84-724E-487B-A3C8-43A6823A4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2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642-EF10-4205-9014-CB7A884D8FE8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8F84-724E-487B-A3C8-43A6823A4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5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642-EF10-4205-9014-CB7A884D8FE8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8F84-724E-487B-A3C8-43A6823A4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2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642-EF10-4205-9014-CB7A884D8FE8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8F84-724E-487B-A3C8-43A6823A4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642-EF10-4205-9014-CB7A884D8FE8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8F84-724E-487B-A3C8-43A6823A4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7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3B642-EF10-4205-9014-CB7A884D8FE8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68F84-724E-487B-A3C8-43A6823A4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com.sg/url?sa=i&amp;rct=j&amp;q=&amp;esrc=s&amp;source=images&amp;cd=&amp;cad=rja&amp;uact=8&amp;ved=0ahUKEwjh99yHnLnSAhWMGZQKHd9hD3IQjRwIBw&amp;url=http://www.gardensbythebay.com.sg/&amp;bvm=bv.148747831,d.dGo&amp;psig=AFQjCNHcAvSdha5aHjTRw1JZMT1zyulDFg&amp;ust=148859215206517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2.png"/><Relationship Id="rId7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Relationship Id="rId9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9126" y="1700544"/>
            <a:ext cx="7503695" cy="1586836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Rating Systems and Landscape Design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69126" y="3287380"/>
            <a:ext cx="673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Shades of Green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9126" y="4063973"/>
            <a:ext cx="67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Dr. Naree Phinyawatana,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DDes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WELL AP, LEED AP BD+C, ID+C, HOMES, TREES-A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9126" y="4865123"/>
            <a:ext cx="67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Michael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Smithing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FRICS, LEED AP ID+C, BREEAM Assessor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9126" y="484826"/>
            <a:ext cx="6736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Technology and Sustainable Landscape Design Conference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9126" y="5666273"/>
            <a:ext cx="6736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March 2017</a:t>
            </a:r>
          </a:p>
        </p:txBody>
      </p:sp>
      <p:pic>
        <p:nvPicPr>
          <p:cNvPr id="12" name="Picture 8" descr="Image result for green star austra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77" y="3470458"/>
            <a:ext cx="3060749" cy="80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LE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48" y="1101647"/>
            <a:ext cx="1449032" cy="14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BREE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0" y="2204283"/>
            <a:ext cx="2383413" cy="153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green mar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58" y="395055"/>
            <a:ext cx="1683648" cy="168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9" y="5552798"/>
            <a:ext cx="3087990" cy="9649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299" y="4387138"/>
            <a:ext cx="1533481" cy="154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3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3" y="-1"/>
            <a:ext cx="10553965" cy="6923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8" y="3461699"/>
            <a:ext cx="682625" cy="682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899" y="1430769"/>
            <a:ext cx="68262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2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7204" y="2564595"/>
            <a:ext cx="578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ANALYSIS</a:t>
            </a:r>
          </a:p>
          <a:p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ECOSYSTEMS &amp; BIODIVERSITY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853" y="5648576"/>
            <a:ext cx="5212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WATER&amp; STORMWATER MANAGEMENT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7524" y="5791430"/>
            <a:ext cx="578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</a:t>
            </a:r>
          </a:p>
          <a:p>
            <a:pPr algn="ctr"/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</a:t>
            </a:r>
          </a:p>
        </p:txBody>
      </p:sp>
      <p:pic>
        <p:nvPicPr>
          <p:cNvPr id="1026" name="Picture 2" descr="Image result for gardens by the ba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24" y="3577243"/>
            <a:ext cx="4067175" cy="2286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81" y="252696"/>
            <a:ext cx="4118208" cy="22533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6281" r="-87" b="12457"/>
          <a:stretch/>
        </p:blipFill>
        <p:spPr>
          <a:xfrm>
            <a:off x="1149789" y="3577243"/>
            <a:ext cx="3576990" cy="20713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969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821" y="1088205"/>
            <a:ext cx="9220198" cy="1303069"/>
          </a:xfrm>
        </p:spPr>
        <p:txBody>
          <a:bodyPr>
            <a:noAutofit/>
          </a:bodyPr>
          <a:lstStyle/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Environmental study, Environmental Impact Assessment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Create new ecology and natural ecosystems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Site assessment considering urban context, topology, hydrology, micro-climate, access and connectivity.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740" y="196068"/>
            <a:ext cx="1247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ANALYSIS &amp; ECOSYSTEMS &amp; BIODIVERSITY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2794820" y="2655032"/>
            <a:ext cx="8758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Site assessment considering topology, hydrology, climate, vegetation, soils, human use, human health effects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794821" y="3778571"/>
            <a:ext cx="92201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Ecological protection – protect all existing features of ecological value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Enhancing site ecology – Implement recommendations in independent on protecting and enhancing site ecology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 year landscape and habitat management plan implemented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94820" y="5347241"/>
            <a:ext cx="63605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Ecological value – Site has no endangered species, ecological value increased.</a:t>
            </a:r>
          </a:p>
        </p:txBody>
      </p:sp>
      <p:pic>
        <p:nvPicPr>
          <p:cNvPr id="8" name="Picture 8" descr="Image result for green star austra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86" y="5319311"/>
            <a:ext cx="2116851" cy="5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LE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48" y="2444536"/>
            <a:ext cx="1243858" cy="116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BREE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79" y="3958569"/>
            <a:ext cx="1802194" cy="111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green mar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02" y="934100"/>
            <a:ext cx="1412949" cy="135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2741" y="3778571"/>
            <a:ext cx="11565130" cy="1323440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/>
          <p:cNvSpPr/>
          <p:nvPr/>
        </p:nvSpPr>
        <p:spPr>
          <a:xfrm>
            <a:off x="472523" y="4188542"/>
            <a:ext cx="540774" cy="540774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82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821" y="1285528"/>
            <a:ext cx="4564446" cy="927408"/>
          </a:xfrm>
        </p:spPr>
        <p:txBody>
          <a:bodyPr>
            <a:noAutofit/>
          </a:bodyPr>
          <a:lstStyle/>
          <a:p>
            <a:pPr lvl="1"/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Green plot ratio: 3D volume of project covered by plants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741" y="196068"/>
            <a:ext cx="10709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 OPEN SPACE AND VERTICAL GREENERY</a:t>
            </a:r>
          </a:p>
        </p:txBody>
      </p:sp>
      <p:sp>
        <p:nvSpPr>
          <p:cNvPr id="2" name="Rectangle 1"/>
          <p:cNvSpPr/>
          <p:nvPr/>
        </p:nvSpPr>
        <p:spPr>
          <a:xfrm>
            <a:off x="2794820" y="2655032"/>
            <a:ext cx="44873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Outdoor space greater than 30% of site area, of which 25% must be vegetated</a:t>
            </a:r>
          </a:p>
        </p:txBody>
      </p:sp>
      <p:sp>
        <p:nvSpPr>
          <p:cNvPr id="4" name="Rectangle 3"/>
          <p:cNvSpPr/>
          <p:nvPr/>
        </p:nvSpPr>
        <p:spPr>
          <a:xfrm>
            <a:off x="2794821" y="4268473"/>
            <a:ext cx="9220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4820" y="5462538"/>
            <a:ext cx="63605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</a:p>
        </p:txBody>
      </p:sp>
      <p:pic>
        <p:nvPicPr>
          <p:cNvPr id="8" name="Picture 8" descr="Image result for green star austra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86" y="5319311"/>
            <a:ext cx="2116851" cy="5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LE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48" y="2444536"/>
            <a:ext cx="1243858" cy="116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BREE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79" y="3958569"/>
            <a:ext cx="1802194" cy="111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green mar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02" y="934100"/>
            <a:ext cx="1412949" cy="135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green mark green plot rati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008" y="934100"/>
            <a:ext cx="3700923" cy="555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red frowning fa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818" y="4034480"/>
            <a:ext cx="1944151" cy="194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199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821" y="1285528"/>
            <a:ext cx="4564446" cy="927408"/>
          </a:xfrm>
        </p:spPr>
        <p:txBody>
          <a:bodyPr>
            <a:noAutofit/>
          </a:bodyPr>
          <a:lstStyle/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Efficient irrigation systems and drought tolerant plants</a:t>
            </a:r>
          </a:p>
          <a:p>
            <a:pPr lvl="1"/>
            <a:endParaRPr lang="en-SG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741" y="196068"/>
            <a:ext cx="10709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 IRRIGATION </a:t>
            </a:r>
          </a:p>
        </p:txBody>
      </p:sp>
      <p:sp>
        <p:nvSpPr>
          <p:cNvPr id="2" name="Rectangle 1"/>
          <p:cNvSpPr/>
          <p:nvPr/>
        </p:nvSpPr>
        <p:spPr>
          <a:xfrm>
            <a:off x="2794820" y="2537046"/>
            <a:ext cx="44873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Efficient irrigation systems, native or adapted plants, water source, no irrigation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794821" y="3947348"/>
            <a:ext cx="47875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Efficient irrigation systems, plants for hot and dry climate, water source, no irrigation, manual irrigation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4820" y="5462538"/>
            <a:ext cx="63605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Efficient irrigation systems, no irrigation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 descr="Image result for green star austra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86" y="5319311"/>
            <a:ext cx="2116851" cy="5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LE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48" y="2444536"/>
            <a:ext cx="1243858" cy="116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BREE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79" y="3958569"/>
            <a:ext cx="1802194" cy="111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green mar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02" y="934100"/>
            <a:ext cx="1412949" cy="135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5209" y="6256493"/>
            <a:ext cx="122467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* Green Mark awards alternative water sources separately, Green Star awards rainwater use separately</a:t>
            </a:r>
          </a:p>
        </p:txBody>
      </p:sp>
      <p:pic>
        <p:nvPicPr>
          <p:cNvPr id="17" name="Picture 2" descr="Image result for subsoil irrig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03" y="940286"/>
            <a:ext cx="3765028" cy="262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900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821" y="1285528"/>
            <a:ext cx="4564446" cy="927408"/>
          </a:xfrm>
        </p:spPr>
        <p:txBody>
          <a:bodyPr>
            <a:noAutofit/>
          </a:bodyPr>
          <a:lstStyle/>
          <a:p>
            <a:pPr lvl="1"/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Treatment through infiltration or design features to reduce storm surges and treat water</a:t>
            </a:r>
          </a:p>
          <a:p>
            <a:pPr lvl="1"/>
            <a:endParaRPr lang="en-SG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741" y="196068"/>
            <a:ext cx="10709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STORMWATER MANAGEMENT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2794820" y="2426986"/>
            <a:ext cx="56379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Process and manage rainwater for 95th percentile of storms on-site in a manner replicating natural site hydrology processes.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2794821" y="3947348"/>
            <a:ext cx="47875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Peak run-off rate does not increase post-development using infiltration of sustainable urban drainage techniques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794820" y="5462538"/>
            <a:ext cx="63605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Peak run-off rate does not increase post-development</a:t>
            </a:r>
          </a:p>
        </p:txBody>
      </p:sp>
      <p:pic>
        <p:nvPicPr>
          <p:cNvPr id="8" name="Picture 8" descr="Image result for green star austra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86" y="5319311"/>
            <a:ext cx="2116851" cy="5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LE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48" y="2444536"/>
            <a:ext cx="1243858" cy="116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BREE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79" y="3958569"/>
            <a:ext cx="1802194" cy="111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green mar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02" y="934100"/>
            <a:ext cx="1412949" cy="135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5209" y="6256493"/>
            <a:ext cx="122467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* Green Mark awards alternative water sources separately, Green Star awards rainwater use separately</a:t>
            </a:r>
          </a:p>
        </p:txBody>
      </p:sp>
      <p:pic>
        <p:nvPicPr>
          <p:cNvPr id="18" name="Picture 2" descr="Image result for low impact developm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514" y="1102255"/>
            <a:ext cx="3407894" cy="16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Image result for low impact developm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515" y="2709436"/>
            <a:ext cx="3411794" cy="255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837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54" y="571500"/>
            <a:ext cx="4494041" cy="572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43" y="1634323"/>
            <a:ext cx="6401419" cy="360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0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9" y="1712837"/>
            <a:ext cx="5240252" cy="3233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91" y="1712837"/>
            <a:ext cx="5943600" cy="324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64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5090" y="812902"/>
            <a:ext cx="801305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Rating system integrating the principles of smart growth, urbanism and green building to award sustainable neighborhood design</a:t>
            </a:r>
          </a:p>
        </p:txBody>
      </p:sp>
      <p:pic>
        <p:nvPicPr>
          <p:cNvPr id="10242" name="Picture 2" descr="Image result for LEED 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59" y="611928"/>
            <a:ext cx="1687147" cy="221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15" y="3062689"/>
            <a:ext cx="5413216" cy="32102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3859" y="3062689"/>
            <a:ext cx="53487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Similar in intent to BREEAM Communities, Green Mark Districts, Green Star Communities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Credit categories: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Smart location and linkage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Neighborhood pattern and design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Green infrastructure and buildings</a:t>
            </a:r>
          </a:p>
        </p:txBody>
      </p:sp>
    </p:spTree>
    <p:extLst>
      <p:ext uri="{BB962C8B-B14F-4D97-AF65-F5344CB8AC3E}">
        <p14:creationId xmlns:p14="http://schemas.microsoft.com/office/powerpoint/2010/main" val="3262291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Smart location and linkages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395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Imperiled species and ecological communities – Habitat conservation plan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Steep slope protection – Restore previously developed slopes greater than 15% with native or non-invasive adapted plants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Site design for habitat or wetlands – conserve 100% of water bodies and do not disturb significant habitat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Restoration of habitat or wetlands – Use native plants to restore 10% of predevelopment native ecological communities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Long term conservation management of habitat – Create a 10 year management plan for existing and restored native habitats including personnel, costs and funding</a:t>
            </a:r>
          </a:p>
        </p:txBody>
      </p:sp>
      <p:pic>
        <p:nvPicPr>
          <p:cNvPr id="11266" name="Picture 2" descr="Image result for urban habitat resto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77" y="4839331"/>
            <a:ext cx="6081133" cy="171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237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373" y="1198481"/>
            <a:ext cx="2461567" cy="246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94" y="1198481"/>
            <a:ext cx="2419456" cy="24630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2741" y="196068"/>
            <a:ext cx="6736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1638" y="1139132"/>
            <a:ext cx="316927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Naree Phinyawatana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WELL AP, LEED AP BD+C, ID+C, HOMES, TREES-A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Atelier Ten (Asia) Pte. Ltd.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60283" y="1096252"/>
            <a:ext cx="366546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Michael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Smithing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FRICS, LEED AP, ID+C, BREEAM Assessor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Director, Green Building Advisory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Europe and Asia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Colliers International</a:t>
            </a:r>
          </a:p>
        </p:txBody>
      </p:sp>
    </p:spTree>
    <p:extLst>
      <p:ext uri="{BB962C8B-B14F-4D97-AF65-F5344CB8AC3E}">
        <p14:creationId xmlns:p14="http://schemas.microsoft.com/office/powerpoint/2010/main" val="1507201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Neighborhood pattern and design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1" y="1376447"/>
            <a:ext cx="8385320" cy="518477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Access to civic and public space – Provide square, park or plaza of at least 675 m2 within 400 meters of 90% of building entrances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Local food production – Dedicate permanent and viable growing space.  Ensure solar access, fencing, watering systems, garden bed enhancements, tool storage, pedestrian access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Tree-lined and shaded streetscapes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 trees every 12 meters along streets between road and walkway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 shade from trees over 40% of sidewalks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Demonstrate planting details are appropriate to growing healthy trees</a:t>
            </a:r>
          </a:p>
        </p:txBody>
      </p:sp>
      <p:pic>
        <p:nvPicPr>
          <p:cNvPr id="9" name="Picture 2" descr="Image result for community gard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521" y="1495339"/>
            <a:ext cx="2739133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tree lined stree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8" b="2927"/>
          <a:stretch/>
        </p:blipFill>
        <p:spPr bwMode="auto">
          <a:xfrm>
            <a:off x="9223521" y="3624774"/>
            <a:ext cx="2756241" cy="181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668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118"/>
            <a:ext cx="1463040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6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9256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 RATING SYSTEM WITH A STRONG LANDSCAPE FOCUS?</a:t>
            </a:r>
          </a:p>
        </p:txBody>
      </p:sp>
    </p:spTree>
    <p:extLst>
      <p:ext uri="{BB962C8B-B14F-4D97-AF65-F5344CB8AC3E}">
        <p14:creationId xmlns:p14="http://schemas.microsoft.com/office/powerpoint/2010/main" val="1586877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9" t="11084" r="4578" b="6380"/>
          <a:stretch/>
        </p:blipFill>
        <p:spPr>
          <a:xfrm>
            <a:off x="0" y="0"/>
            <a:ext cx="1222223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70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:\Active Projects\5704 Princeton Univ Masterplan\09 - Graphics\9A - Atelier Ten Graphics\110203 Princeton Workshop\5704 General Site Building S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60" y="903384"/>
            <a:ext cx="11587667" cy="430275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24232" y="903384"/>
            <a:ext cx="259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 MARK PARK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07793" y="903384"/>
            <a:ext cx="259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 MARK 2015</a:t>
            </a:r>
          </a:p>
        </p:txBody>
      </p:sp>
    </p:spTree>
    <p:extLst>
      <p:ext uri="{BB962C8B-B14F-4D97-AF65-F5344CB8AC3E}">
        <p14:creationId xmlns:p14="http://schemas.microsoft.com/office/powerpoint/2010/main" val="2148203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22" y="549519"/>
            <a:ext cx="4427436" cy="5497805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208" y="549519"/>
            <a:ext cx="6774865" cy="579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53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123825"/>
            <a:ext cx="1080135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35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60" y="0"/>
            <a:ext cx="98882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1579" y="127008"/>
            <a:ext cx="1070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VEGETATED SOIL PROTECTION ZONE PLAN (VSPZ)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126858" y="588673"/>
            <a:ext cx="0" cy="136341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377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82" y="0"/>
            <a:ext cx="7516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60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56" y="196816"/>
            <a:ext cx="7482207" cy="65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43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741" y="878624"/>
            <a:ext cx="12263220" cy="158927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Green Building rating systems - Green Mark, LEED, BREEAM and Green Star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Masterplan rating system - LEED for Neighborhood Development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Landscape focus - SITES and Green Mark New and Existing Parks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In-trend rating system - WELL</a:t>
            </a:r>
          </a:p>
        </p:txBody>
      </p:sp>
      <p:pic>
        <p:nvPicPr>
          <p:cNvPr id="2050" name="Picture 2" descr="http://www.environmentaldesignslandscape.com/storage/landscapesbrochure%20sm.jpg?__SQUARESPACE_CACHEVERSION=1260135978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2" y="2752923"/>
            <a:ext cx="7038208" cy="36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2741" y="196068"/>
            <a:ext cx="6736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692092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7643" y="500634"/>
            <a:ext cx="10709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BCA GREEN MARK PARK</a:t>
            </a:r>
          </a:p>
        </p:txBody>
      </p:sp>
      <p:pic>
        <p:nvPicPr>
          <p:cNvPr id="6" name="Picture 6" descr="Image result for green 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6" y="179462"/>
            <a:ext cx="1764139" cy="168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643" y="1285464"/>
            <a:ext cx="8781241" cy="54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87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644" y="363850"/>
            <a:ext cx="8684988" cy="6101614"/>
          </a:xfrm>
          <a:prstGeom prst="rect">
            <a:avLst/>
          </a:prstGeom>
        </p:spPr>
      </p:pic>
      <p:pic>
        <p:nvPicPr>
          <p:cNvPr id="5" name="Picture 6" descr="Image result for green ma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6" y="179462"/>
            <a:ext cx="1764139" cy="168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124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4064"/>
            <a:ext cx="12192000" cy="813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12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60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2"/>
          <a:stretch/>
        </p:blipFill>
        <p:spPr>
          <a:xfrm>
            <a:off x="1487487" y="277813"/>
            <a:ext cx="9338015" cy="6465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62" y="1414462"/>
            <a:ext cx="682625" cy="682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62" y="3916362"/>
            <a:ext cx="682625" cy="682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62" y="4598987"/>
            <a:ext cx="68262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100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4" b="18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8380" y="3987390"/>
            <a:ext cx="57420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Biophilic Design – A design trend that focuses on the human connection between nature and the built environment.</a:t>
            </a:r>
          </a:p>
        </p:txBody>
      </p:sp>
    </p:spTree>
    <p:extLst>
      <p:ext uri="{BB962C8B-B14F-4D97-AF65-F5344CB8AC3E}">
        <p14:creationId xmlns:p14="http://schemas.microsoft.com/office/powerpoint/2010/main" val="2048998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4805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97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0"/>
            <a:ext cx="13914833" cy="702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20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16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mage result for green star austra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77" y="3470458"/>
            <a:ext cx="3060749" cy="80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LE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48" y="1101647"/>
            <a:ext cx="1449032" cy="14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BREE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0" y="2204283"/>
            <a:ext cx="2383413" cy="153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green mar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58" y="395055"/>
            <a:ext cx="1683648" cy="168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9" y="5552798"/>
            <a:ext cx="3087990" cy="96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299" y="4387138"/>
            <a:ext cx="1533481" cy="1545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22643" y="803542"/>
            <a:ext cx="6738193" cy="50167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 from a holistic point of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Synergies across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human connection with nature</a:t>
            </a:r>
          </a:p>
        </p:txBody>
      </p:sp>
    </p:spTree>
    <p:extLst>
      <p:ext uri="{BB962C8B-B14F-4D97-AF65-F5344CB8AC3E}">
        <p14:creationId xmlns:p14="http://schemas.microsoft.com/office/powerpoint/2010/main" val="302242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r="66949"/>
          <a:stretch/>
        </p:blipFill>
        <p:spPr>
          <a:xfrm>
            <a:off x="1" y="0"/>
            <a:ext cx="4021394" cy="6753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030" y="32867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953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20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68837" y="52893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56155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r="66949"/>
          <a:stretch/>
        </p:blipFill>
        <p:spPr>
          <a:xfrm>
            <a:off x="1" y="0"/>
            <a:ext cx="4021394" cy="6753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t="1351" r="35671"/>
          <a:stretch/>
        </p:blipFill>
        <p:spPr>
          <a:xfrm>
            <a:off x="3981392" y="0"/>
            <a:ext cx="3835173" cy="6753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7" t="1351" r="-3511"/>
          <a:stretch/>
        </p:blipFill>
        <p:spPr>
          <a:xfrm>
            <a:off x="7836020" y="0"/>
            <a:ext cx="4798032" cy="67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627"/>
            <a:ext cx="12192000" cy="337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95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82604" y="2102603"/>
            <a:ext cx="10515600" cy="2019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Goal: Improve overall sustainability of buildings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(Location, water, energy, materials, indoor environment)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7" y="866646"/>
            <a:ext cx="3227833" cy="515268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382604" y="4243823"/>
            <a:ext cx="7809396" cy="2019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 impact limited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(Stormwater, irrigation, open space, ecological impact)</a:t>
            </a:r>
          </a:p>
        </p:txBody>
      </p:sp>
    </p:spTree>
    <p:extLst>
      <p:ext uri="{BB962C8B-B14F-4D97-AF65-F5344CB8AC3E}">
        <p14:creationId xmlns:p14="http://schemas.microsoft.com/office/powerpoint/2010/main" val="206418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6" b="27598"/>
          <a:stretch/>
        </p:blipFill>
        <p:spPr>
          <a:xfrm>
            <a:off x="-98323" y="502156"/>
            <a:ext cx="12353720" cy="5967470"/>
          </a:xfrm>
          <a:prstGeom prst="rect">
            <a:avLst/>
          </a:prstGeom>
        </p:spPr>
      </p:pic>
      <p:pic>
        <p:nvPicPr>
          <p:cNvPr id="5" name="Picture 4" descr="Image result for BRE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869" y="1696598"/>
            <a:ext cx="1252900" cy="80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green ma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51" y="3490451"/>
            <a:ext cx="940279" cy="93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LE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832" y="2101180"/>
            <a:ext cx="1164883" cy="11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 result for green star austral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403" y="4898061"/>
            <a:ext cx="1773516" cy="46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7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green star austra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829" y="4961172"/>
            <a:ext cx="2636027" cy="69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LE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03" y="4446291"/>
            <a:ext cx="1779909" cy="174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REE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909" y="4636414"/>
            <a:ext cx="2112283" cy="136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reen mar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91" y="4388192"/>
            <a:ext cx="1912815" cy="191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91760" y="1415265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542129524"/>
              </p:ext>
            </p:extLst>
          </p:nvPr>
        </p:nvGraphicFramePr>
        <p:xfrm>
          <a:off x="736327" y="1835188"/>
          <a:ext cx="2490752" cy="2313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062019" y="1415265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</a:p>
        </p:txBody>
      </p:sp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704506842"/>
              </p:ext>
            </p:extLst>
          </p:nvPr>
        </p:nvGraphicFramePr>
        <p:xfrm>
          <a:off x="3506586" y="1835188"/>
          <a:ext cx="2490752" cy="2313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832278" y="1415265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1737678864"/>
              </p:ext>
            </p:extLst>
          </p:nvPr>
        </p:nvGraphicFramePr>
        <p:xfrm>
          <a:off x="6276845" y="1835188"/>
          <a:ext cx="2490752" cy="2313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9602537" y="1415265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</a:p>
        </p:txBody>
      </p: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1546226467"/>
              </p:ext>
            </p:extLst>
          </p:nvPr>
        </p:nvGraphicFramePr>
        <p:xfrm>
          <a:off x="9047104" y="1835188"/>
          <a:ext cx="2490752" cy="2313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Rectangle 1"/>
          <p:cNvSpPr/>
          <p:nvPr/>
        </p:nvSpPr>
        <p:spPr>
          <a:xfrm>
            <a:off x="1643779" y="466008"/>
            <a:ext cx="9280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strategies related to landscape within each rating system</a:t>
            </a:r>
          </a:p>
        </p:txBody>
      </p:sp>
    </p:spTree>
    <p:extLst>
      <p:ext uri="{BB962C8B-B14F-4D97-AF65-F5344CB8AC3E}">
        <p14:creationId xmlns:p14="http://schemas.microsoft.com/office/powerpoint/2010/main" val="3865742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868</Words>
  <Application>Microsoft Office PowerPoint</Application>
  <PresentationFormat>Widescreen</PresentationFormat>
  <Paragraphs>106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Office Theme</vt:lpstr>
      <vt:lpstr>Rating Systems and Landscape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Smart location and linkages</vt:lpstr>
      <vt:lpstr>Neighborhood pattern and design</vt:lpstr>
      <vt:lpstr>PowerPoint Presentation</vt:lpstr>
      <vt:lpstr>IS THERE A RATING SYSTEM WITH A STRONG LANDSCAPE FOCUS?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Smithing, Michael</dc:creator>
  <cp:lastModifiedBy>Naree Phinyawatana</cp:lastModifiedBy>
  <cp:revision>63</cp:revision>
  <dcterms:created xsi:type="dcterms:W3CDTF">2017-02-26T15:51:45Z</dcterms:created>
  <dcterms:modified xsi:type="dcterms:W3CDTF">2017-03-03T05:02:37Z</dcterms:modified>
</cp:coreProperties>
</file>